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3" r:id="rId5"/>
    <p:sldId id="274" r:id="rId6"/>
    <p:sldId id="275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225"/>
    <a:srgbClr val="935E44"/>
    <a:srgbClr val="332824"/>
    <a:srgbClr val="C7B2B4"/>
    <a:srgbClr val="387C8F"/>
    <a:srgbClr val="377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CA99-295B-CC3F-E376-31AD4578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C82B2-1A82-4AB5-9C2A-E5953A671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C416-38BA-359F-889B-99D11454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3FB7-86EA-6737-57EC-0E656E12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33957-1375-39A7-B7CD-0D8E2208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9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05B9-BBF5-B196-915B-9C1EB2EF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EB526-6498-7AE2-8761-BD183E7E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BD02-7628-92ED-EDBA-33E45774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87B24-61FE-69C1-84F9-855CE632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4A19-8882-D52F-4960-6B0817BC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7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90DF4-4D10-083F-BC0E-5C949DB46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C73A6-3A2D-10E3-7587-8D38C3F02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AB707-14EF-4B64-626E-4D53D0CB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D8CA0-E8FE-A901-69CF-E118EAB9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EF24-7362-2677-A201-3C2B9C25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9EA6-3A03-37FE-2944-819D082E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29B0-477B-8FC5-4FD1-8DA4DB95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2FE2F-8D6B-027F-BE63-91B15AAE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CEB3D-2EB5-DF8F-D14F-C6A9CF26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3B64-5074-2906-CD01-0F1524FB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1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1906-A0F4-2481-1F9F-825373E9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A578A-E893-A96C-8A48-EDC784153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81156-FF20-B23A-B514-C6FF48E9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59D03-981F-DA64-BF77-43236E97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40B93-D122-1C79-6935-6B3B0BE3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4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7CB8-3A73-7B29-9CD2-E5667B4D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0F9B1-A3B5-7098-7758-37BBB537E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591EE-B708-7E84-2B40-03DD3C2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27DA0-2B67-35E3-5182-5FCDAE03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B2553-9DE0-800B-1791-A3232FA0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9B279-0931-97C0-53D4-4B930E5A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0869-8263-7462-E220-6270D773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EA3DC-4CCE-BA73-0987-19239BEA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20DFE-EC69-1BF6-0CDF-2C660DC03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02974-2EFF-7482-F058-74857D98E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8B53C-ADF3-BD66-144D-B88B49B28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CD8B4-D698-9C5B-8DD1-051BFE72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999BB-E6BA-2DC8-B32F-9FBB2A7C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759D8-2C53-D50B-2E0B-A7D5D51E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B10F-5DDB-F605-4402-8397AED3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F9918-D90F-049B-D29F-CABBD34F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83806-F3FD-DC10-C41F-771712D5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E782C-E836-A44E-5C83-DCEB5D91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1C68C-1971-110A-0B58-E8390F16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12EDB-2E5D-6CF6-1D77-C19942CD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500A-4716-F511-BAD5-05BC540E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3EA0-AC54-DE10-1504-F0E30954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3311-122B-3311-4B54-B74F70EF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F095A-03D9-B49F-F2B8-38ECD7167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DB122-0AE1-4D74-A0A6-7C1B105B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F5FF-1939-1B73-60C0-005C22A0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4AD0C-2B48-42D4-0BB7-52769F2F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17A0-327A-B29A-C27A-39BD0FE3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9A3501-D3BF-2BA1-D8BD-4335110B1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42951-DA90-9B4E-10E3-C0DBBA3A4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1EF8E-002A-9ED2-A64E-B8320A9C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56C45-A926-29AE-05D4-7E5E87F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AC217-1F53-B11F-BE6B-E2876EE2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ABAAE-3288-163E-7456-BE7CAB96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166A5-ED35-ACA3-2100-4D156B73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BACE5-DD74-6C62-907E-0AAD0E610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E821-05F0-4216-9EC8-EA4BD44656EF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4100-7CBB-E1BF-1601-6FBE90D6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CD21-1E1E-6ABA-8E62-0A681C659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7002-17E4-4672-8EDE-23C3E53D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9BE38-C9A3-FFC2-9DFD-6B355770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B2FE1-99F8-8015-9C57-1F736FE41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461"/>
            <a:ext cx="9144000" cy="1536309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831F9-9508-25AC-1679-6CE78F201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6254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2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4F15B-CB41-6BE2-59F9-8C5E81E7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499FB-5B5D-B14F-1A05-7D289B3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91" y="719708"/>
            <a:ext cx="7702445" cy="1556258"/>
          </a:xfrm>
          <a:solidFill>
            <a:srgbClr val="332824"/>
          </a:solidFill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D0C5-7DAC-3E39-2374-7DF83F0D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22" y="2275966"/>
            <a:ext cx="11919678" cy="3862326"/>
          </a:xfrm>
          <a:solidFill>
            <a:srgbClr val="332824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New Testament consists of 27 books</a:t>
            </a:r>
          </a:p>
          <a:p>
            <a:r>
              <a:rPr lang="en-US" sz="4000" dirty="0">
                <a:solidFill>
                  <a:schemeClr val="bg1"/>
                </a:solidFill>
              </a:rPr>
              <a:t>OT covers 1500 years, NT 70 years</a:t>
            </a:r>
          </a:p>
          <a:p>
            <a:r>
              <a:rPr lang="en-US" sz="4000" dirty="0">
                <a:solidFill>
                  <a:schemeClr val="bg1"/>
                </a:solidFill>
              </a:rPr>
              <a:t>New Testament means “new covenant”</a:t>
            </a:r>
          </a:p>
          <a:p>
            <a:r>
              <a:rPr lang="en-US" sz="4000" dirty="0">
                <a:solidFill>
                  <a:schemeClr val="bg1"/>
                </a:solidFill>
              </a:rPr>
              <a:t>Old Covenant-Forgive sins provisionally by animal sacrifices</a:t>
            </a:r>
          </a:p>
          <a:p>
            <a:r>
              <a:rPr lang="en-US" sz="4000" dirty="0">
                <a:solidFill>
                  <a:schemeClr val="bg1"/>
                </a:solidFill>
              </a:rPr>
              <a:t>New Covenant-Jesus made possible full remission of sin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0E45B-6D74-20D8-F284-F4B95B632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" t="3874" r="6228" b="7609"/>
          <a:stretch/>
        </p:blipFill>
        <p:spPr>
          <a:xfrm>
            <a:off x="7985036" y="104932"/>
            <a:ext cx="3982842" cy="22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4F15B-CB41-6BE2-59F9-8C5E81E7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499FB-5B5D-B14F-1A05-7D289B3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56" y="220534"/>
            <a:ext cx="10837887" cy="1325563"/>
          </a:xfrm>
          <a:solidFill>
            <a:srgbClr val="332824"/>
          </a:solidFill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The Writings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D0C5-7DAC-3E39-2374-7DF83F0D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55" y="1766630"/>
            <a:ext cx="10837888" cy="4870835"/>
          </a:xfrm>
          <a:solidFill>
            <a:srgbClr val="332824"/>
          </a:solidFill>
        </p:spPr>
        <p:txBody>
          <a:bodyPr>
            <a:no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Written in Greek AD 45-95</a:t>
            </a:r>
          </a:p>
          <a:p>
            <a:r>
              <a:rPr lang="en-US" sz="4500" dirty="0">
                <a:solidFill>
                  <a:schemeClr val="bg1"/>
                </a:solidFill>
              </a:rPr>
              <a:t>Authors: Apostles (Matthew, John, Paul, and Peter)</a:t>
            </a:r>
          </a:p>
          <a:p>
            <a:r>
              <a:rPr lang="en-US" sz="4500" dirty="0">
                <a:solidFill>
                  <a:schemeClr val="bg1"/>
                </a:solidFill>
              </a:rPr>
              <a:t>Associates: Mark, Luke, James, and Jude</a:t>
            </a:r>
          </a:p>
          <a:p>
            <a:r>
              <a:rPr lang="en-US" sz="4500" dirty="0">
                <a:solidFill>
                  <a:schemeClr val="bg1"/>
                </a:solidFill>
              </a:rPr>
              <a:t>Not in chronological order</a:t>
            </a:r>
          </a:p>
          <a:p>
            <a:r>
              <a:rPr lang="en-US" sz="4500" dirty="0">
                <a:solidFill>
                  <a:schemeClr val="bg1"/>
                </a:solidFill>
              </a:rPr>
              <a:t>Paul’s letters first (not in order)</a:t>
            </a:r>
          </a:p>
          <a:p>
            <a:r>
              <a:rPr lang="en-US" sz="4500" dirty="0">
                <a:solidFill>
                  <a:schemeClr val="bg1"/>
                </a:solidFill>
              </a:rPr>
              <a:t>Mark was first gospel written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4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4F15B-CB41-6BE2-59F9-8C5E81E7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499FB-5B5D-B14F-1A05-7D289B3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56" y="220534"/>
            <a:ext cx="10837887" cy="1325563"/>
          </a:xfrm>
          <a:solidFill>
            <a:srgbClr val="332824"/>
          </a:solidFill>
        </p:spPr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Why Study the 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D0C5-7DAC-3E39-2374-7DF83F0D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766631"/>
            <a:ext cx="11572407" cy="4870835"/>
          </a:xfrm>
          <a:solidFill>
            <a:srgbClr val="332824"/>
          </a:solidFill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Historical reason </a:t>
            </a:r>
            <a:r>
              <a:rPr lang="en-US" sz="4400" dirty="0">
                <a:solidFill>
                  <a:schemeClr val="bg1"/>
                </a:solidFill>
              </a:rPr>
              <a:t>- explains Christianity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Cultural reason </a:t>
            </a:r>
            <a:r>
              <a:rPr lang="en-US" sz="4400" dirty="0">
                <a:solidFill>
                  <a:schemeClr val="bg1"/>
                </a:solidFill>
              </a:rPr>
              <a:t>- NT has permeated Western and to some degree global civilization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Theological reason </a:t>
            </a:r>
            <a:r>
              <a:rPr lang="en-US" sz="4400" dirty="0">
                <a:solidFill>
                  <a:schemeClr val="bg1"/>
                </a:solidFill>
              </a:rPr>
              <a:t>- NT consists of divinely inspired accounts and interpretations of Jesus’ redemptive mission and forms the standard of belief and practice for the Christian church</a:t>
            </a:r>
          </a:p>
        </p:txBody>
      </p:sp>
    </p:spTree>
    <p:extLst>
      <p:ext uri="{BB962C8B-B14F-4D97-AF65-F5344CB8AC3E}">
        <p14:creationId xmlns:p14="http://schemas.microsoft.com/office/powerpoint/2010/main" val="300266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4F15B-CB41-6BE2-59F9-8C5E81E7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499FB-5B5D-B14F-1A05-7D289B3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25" y="231207"/>
            <a:ext cx="11200150" cy="1325563"/>
          </a:xfrm>
          <a:solidFill>
            <a:srgbClr val="33282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Biggest Barriers to Reading 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D0C5-7DAC-3E39-2374-7DF83F0D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766631"/>
            <a:ext cx="11572407" cy="4870835"/>
          </a:xfrm>
          <a:solidFill>
            <a:srgbClr val="332824"/>
          </a:solidFill>
        </p:spPr>
        <p:txBody>
          <a:bodyPr>
            <a:no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1) Not having enough time </a:t>
            </a:r>
          </a:p>
          <a:p>
            <a:r>
              <a:rPr lang="en-US" sz="4600" dirty="0">
                <a:solidFill>
                  <a:schemeClr val="bg1"/>
                </a:solidFill>
              </a:rPr>
              <a:t>2) Lacking motivation and discipline</a:t>
            </a:r>
          </a:p>
          <a:p>
            <a:r>
              <a:rPr lang="en-US" sz="4600" dirty="0">
                <a:solidFill>
                  <a:schemeClr val="bg1"/>
                </a:solidFill>
              </a:rPr>
              <a:t>3) Feeling intimidated</a:t>
            </a:r>
          </a:p>
          <a:p>
            <a:r>
              <a:rPr lang="en-US" sz="4600" dirty="0">
                <a:solidFill>
                  <a:schemeClr val="bg1"/>
                </a:solidFill>
              </a:rPr>
              <a:t>4) Struggling to apply the Bible to everyday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3A729-D482-7688-CA8C-B11E872D4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83" b="59084"/>
          <a:stretch/>
        </p:blipFill>
        <p:spPr>
          <a:xfrm>
            <a:off x="0" y="4883614"/>
            <a:ext cx="12192000" cy="19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4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4F15B-CB41-6BE2-59F9-8C5E81E7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499FB-5B5D-B14F-1A05-7D289B3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25" y="231207"/>
            <a:ext cx="11200150" cy="1325563"/>
          </a:xfrm>
          <a:solidFill>
            <a:srgbClr val="33282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Biggest Barriers to Reading 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D0C5-7DAC-3E39-2374-7DF83F0D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766631"/>
            <a:ext cx="11572407" cy="4870835"/>
          </a:xfrm>
          <a:solidFill>
            <a:srgbClr val="332824"/>
          </a:solidFill>
        </p:spPr>
        <p:txBody>
          <a:bodyPr>
            <a:no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1) Not having enough time/</a:t>
            </a:r>
            <a:r>
              <a:rPr lang="en-US" sz="4600" b="1" u="sng" dirty="0">
                <a:solidFill>
                  <a:schemeClr val="bg1"/>
                </a:solidFill>
              </a:rPr>
              <a:t>make it a priority</a:t>
            </a:r>
          </a:p>
          <a:p>
            <a:r>
              <a:rPr lang="en-US" sz="4600" dirty="0">
                <a:solidFill>
                  <a:schemeClr val="bg1"/>
                </a:solidFill>
              </a:rPr>
              <a:t>2) Lacking motivation and discipline/</a:t>
            </a:r>
            <a:r>
              <a:rPr lang="en-US" sz="4600" b="1" u="sng" dirty="0">
                <a:solidFill>
                  <a:schemeClr val="bg1"/>
                </a:solidFill>
              </a:rPr>
              <a:t>just do it</a:t>
            </a:r>
          </a:p>
          <a:p>
            <a:r>
              <a:rPr lang="en-US" sz="4600" dirty="0">
                <a:solidFill>
                  <a:schemeClr val="bg1"/>
                </a:solidFill>
              </a:rPr>
              <a:t>3) Feeling intimidated/</a:t>
            </a:r>
            <a:r>
              <a:rPr lang="en-US" sz="4600" b="1" u="sng" dirty="0">
                <a:solidFill>
                  <a:schemeClr val="bg1"/>
                </a:solidFill>
              </a:rPr>
              <a:t>gradual process</a:t>
            </a:r>
          </a:p>
          <a:p>
            <a:r>
              <a:rPr lang="en-US" sz="4600" dirty="0">
                <a:solidFill>
                  <a:schemeClr val="bg1"/>
                </a:solidFill>
              </a:rPr>
              <a:t>4) Struggling to apply the Bible to everyday life/</a:t>
            </a:r>
            <a:r>
              <a:rPr lang="en-US" sz="4600" b="1" u="sng" dirty="0">
                <a:solidFill>
                  <a:schemeClr val="bg1"/>
                </a:solidFill>
              </a:rPr>
              <a:t>depend on the spirit to lead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3A729-D482-7688-CA8C-B11E872D4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22" b="59084"/>
          <a:stretch/>
        </p:blipFill>
        <p:spPr>
          <a:xfrm>
            <a:off x="0" y="5411449"/>
            <a:ext cx="12192000" cy="14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3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9BE38-C9A3-FFC2-9DFD-6B355770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B2FE1-99F8-8015-9C57-1F736FE41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6" y="187559"/>
            <a:ext cx="11692327" cy="1536309"/>
          </a:xfrm>
        </p:spPr>
        <p:txBody>
          <a:bodyPr>
            <a:noAutofit/>
          </a:bodyPr>
          <a:lstStyle/>
          <a:p>
            <a:endParaRPr lang="en-US" sz="101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831F9-9508-25AC-1679-6CE78F201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6254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6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10661</TotalTime>
  <Words>218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Introduction</vt:lpstr>
      <vt:lpstr>New Testament</vt:lpstr>
      <vt:lpstr>The Writings</vt:lpstr>
      <vt:lpstr>Why Study the NT?</vt:lpstr>
      <vt:lpstr>Biggest Barriers to Reading NT</vt:lpstr>
      <vt:lpstr>Biggest Barriers to Reading 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Credit</dc:title>
  <dc:creator>Shane Perez</dc:creator>
  <cp:lastModifiedBy>Shane Perez</cp:lastModifiedBy>
  <cp:revision>20</cp:revision>
  <dcterms:created xsi:type="dcterms:W3CDTF">2023-12-26T00:30:00Z</dcterms:created>
  <dcterms:modified xsi:type="dcterms:W3CDTF">2024-01-15T01:07:23Z</dcterms:modified>
</cp:coreProperties>
</file>